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61" r:id="rId2"/>
    <p:sldId id="258" r:id="rId3"/>
    <p:sldId id="260" r:id="rId4"/>
    <p:sldId id="264" r:id="rId5"/>
    <p:sldId id="262" r:id="rId6"/>
    <p:sldId id="263" r:id="rId7"/>
    <p:sldId id="256" r:id="rId8"/>
    <p:sldId id="266" r:id="rId9"/>
    <p:sldId id="273" r:id="rId10"/>
    <p:sldId id="272" r:id="rId11"/>
    <p:sldId id="306" r:id="rId12"/>
    <p:sldId id="308" r:id="rId13"/>
    <p:sldId id="309" r:id="rId14"/>
    <p:sldId id="310" r:id="rId15"/>
    <p:sldId id="312" r:id="rId16"/>
    <p:sldId id="311" r:id="rId17"/>
    <p:sldId id="303" r:id="rId18"/>
  </p:sldIdLst>
  <p:sldSz cx="12188825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E1EA"/>
    <a:srgbClr val="31C7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34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Prodaja</c:v>
                </c:pt>
              </c:strCache>
            </c:strRef>
          </c:tx>
          <c:dPt>
            <c:idx val="0"/>
            <c:bubble3D val="0"/>
            <c:spPr>
              <a:solidFill>
                <a:srgbClr val="31C7DB"/>
              </a:solidFill>
              <a:ln w="24918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09CC-425E-85C9-016716DF9616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4918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9CC-425E-85C9-016716DF9616}"/>
              </c:ext>
            </c:extLst>
          </c:dPt>
          <c:dLbls>
            <c:spPr>
              <a:noFill/>
              <a:ln w="24946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7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344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VLASTITI I NAMJENSKI PRIH</c:v>
                </c:pt>
                <c:pt idx="1">
                  <c:v>ŽUPANIJSKI PRORAČUN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132755500.89</c:v>
                </c:pt>
                <c:pt idx="1">
                  <c:v>94614608.099999994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CC-425E-85C9-016716DF96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4946">
          <a:noFill/>
        </a:ln>
      </c:spPr>
    </c:plotArea>
    <c:legend>
      <c:legendPos val="b"/>
      <c:overlay val="0"/>
      <c:spPr>
        <a:noFill/>
        <a:ln w="24946">
          <a:noFill/>
        </a:ln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sr-Latn-R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1270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PLAN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2534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VSŽ</c:v>
                </c:pt>
                <c:pt idx="1">
                  <c:v>PROR.KOR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92313244.459999993</c:v>
                </c:pt>
                <c:pt idx="1">
                  <c:v>132755500.89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0C-4656-B883-365FD0D184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 REBALANS</c:v>
                </c:pt>
              </c:strCache>
            </c:strRef>
          </c:tx>
          <c:spPr>
            <a:solidFill>
              <a:srgbClr val="32E1EA"/>
            </a:solidFill>
            <a:ln w="2534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VSŽ</c:v>
                </c:pt>
                <c:pt idx="1">
                  <c:v>PROR.KOR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94614608.099999994</c:v>
                </c:pt>
                <c:pt idx="1">
                  <c:v>132755500.89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0C-4656-B883-365FD0D184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5353503"/>
        <c:axId val="1"/>
        <c:axId val="0"/>
      </c:bar3DChart>
      <c:catAx>
        <c:axId val="365353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267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3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8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1267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3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365353503"/>
        <c:crosses val="autoZero"/>
        <c:crossBetween val="between"/>
      </c:valAx>
      <c:spPr>
        <a:noFill/>
        <a:ln w="25348">
          <a:noFill/>
        </a:ln>
      </c:spPr>
    </c:plotArea>
    <c:legend>
      <c:legendPos val="b"/>
      <c:layout>
        <c:manualLayout>
          <c:xMode val="edge"/>
          <c:yMode val="edge"/>
          <c:x val="0.78336074954523338"/>
          <c:y val="0.77212160560466858"/>
          <c:w val="0.21663925045476673"/>
          <c:h val="7.8309842142215452E-2"/>
        </c:manualLayout>
      </c:layout>
      <c:overlay val="0"/>
      <c:spPr>
        <a:noFill/>
        <a:ln w="25348">
          <a:noFill/>
        </a:ln>
      </c:spPr>
      <c:txPr>
        <a:bodyPr rot="0" spcFirstLastPara="1" vertOverflow="ellipsis" vert="horz" wrap="square" anchor="ctr" anchorCtr="1"/>
        <a:lstStyle/>
        <a:p>
          <a:pPr>
            <a:defRPr sz="1193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0593528227530295"/>
          <c:w val="0.77853887370650121"/>
          <c:h val="0.88289745124406338"/>
        </c:manualLayout>
      </c:layout>
      <c:pie3D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Prodaja</c:v>
                </c:pt>
              </c:strCache>
            </c:strRef>
          </c:tx>
          <c:explosion val="17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FE2A-4BBF-A81E-44BDC8F09AF4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FE2A-4BBF-A81E-44BDC8F09AF4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FE2A-4BBF-A81E-44BDC8F09AF4}"/>
              </c:ext>
            </c:extLst>
          </c:dPt>
          <c:dLbls>
            <c:spPr>
              <a:noFill/>
              <a:ln w="2537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List1!$A$2:$A$5</c:f>
              <c:strCache>
                <c:ptCount val="4"/>
                <c:pt idx="0">
                  <c:v>DEC. PRIHODI</c:v>
                </c:pt>
                <c:pt idx="1">
                  <c:v>POMOĆI</c:v>
                </c:pt>
                <c:pt idx="2">
                  <c:v>FISKL IZRAVNANJE</c:v>
                </c:pt>
                <c:pt idx="3">
                  <c:v>IZVORNI PRORAČUN</c:v>
                </c:pt>
              </c:strCache>
            </c:strRef>
          </c:cat>
          <c:val>
            <c:numRef>
              <c:f>List1!$B$2:$B$5</c:f>
              <c:numCache>
                <c:formatCode>#,##0.00</c:formatCode>
                <c:ptCount val="4"/>
                <c:pt idx="0">
                  <c:v>9802106</c:v>
                </c:pt>
                <c:pt idx="1">
                  <c:v>57225191.640000001</c:v>
                </c:pt>
                <c:pt idx="2">
                  <c:v>5166379</c:v>
                </c:pt>
                <c:pt idx="3" formatCode="General">
                  <c:v>22419931.460000001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2A-4BBF-A81E-44BDC8F09A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64">
          <a:noFill/>
        </a:ln>
      </c:spPr>
    </c:plotArea>
    <c:legend>
      <c:legendPos val="r"/>
      <c:overlay val="0"/>
      <c:txPr>
        <a:bodyPr/>
        <a:lstStyle/>
        <a:p>
          <a:pPr>
            <a:defRPr sz="999"/>
          </a:pPr>
          <a:endParaRPr lang="sr-Latn-RS"/>
        </a:p>
      </c:txPr>
    </c:legend>
    <c:plotVisOnly val="1"/>
    <c:dispBlanksAs val="zero"/>
    <c:showDLblsOverMax val="0"/>
  </c:chart>
  <c:txPr>
    <a:bodyPr/>
    <a:lstStyle/>
    <a:p>
      <a:pPr>
        <a:defRPr sz="1798"/>
      </a:pPr>
      <a:endParaRPr lang="sr-Latn-R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269452348458121"/>
          <c:y val="2.0237416633787152E-2"/>
          <c:w val="0.69432985426528659"/>
          <c:h val="0.926362772052404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List1!$A$1</c:f>
              <c:strCache>
                <c:ptCount val="1"/>
                <c:pt idx="0">
                  <c:v>PLAN 2026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3029473160429751E-2"/>
                  <c:y val="0.2386507287860217"/>
                </c:manualLayout>
              </c:layout>
              <c:spPr/>
              <c:txPr>
                <a:bodyPr/>
                <a:lstStyle/>
                <a:p>
                  <a:pPr>
                    <a:defRPr sz="995" b="0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sr-Latn-RS"/>
                </a:p>
              </c:txPr>
              <c:showLegendKey val="1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519-4FEA-83DA-36D1C109789F}"/>
                </c:ext>
              </c:extLst>
            </c:dLbl>
            <c:spPr>
              <a:noFill/>
              <a:ln w="1208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95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sr-Latn-RS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List1!$A$2</c:f>
              <c:numCache>
                <c:formatCode>#,##0.00</c:formatCode>
                <c:ptCount val="1"/>
                <c:pt idx="0">
                  <c:v>225068745.34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19-4FEA-83DA-36D1C109789F}"/>
            </c:ext>
          </c:extLst>
        </c:ser>
        <c:ser>
          <c:idx val="1"/>
          <c:order val="1"/>
          <c:tx>
            <c:strRef>
              <c:f>List1!$B$1</c:f>
              <c:strCache>
                <c:ptCount val="1"/>
                <c:pt idx="0">
                  <c:v>I REBALANS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66FFFF"/>
              </a:solidFill>
            </c:spPr>
            <c:extLst>
              <c:ext xmlns:c16="http://schemas.microsoft.com/office/drawing/2014/chart" uri="{C3380CC4-5D6E-409C-BE32-E72D297353CC}">
                <c16:uniqueId val="{00000002-E519-4FEA-83DA-36D1C109789F}"/>
              </c:ext>
            </c:extLst>
          </c:dPt>
          <c:dLbls>
            <c:dLbl>
              <c:idx val="0"/>
              <c:layout>
                <c:manualLayout>
                  <c:x val="0"/>
                  <c:y val="0.1459145365920913"/>
                </c:manualLayout>
              </c:layout>
              <c:spPr/>
              <c:txPr>
                <a:bodyPr/>
                <a:lstStyle/>
                <a:p>
                  <a:pPr>
                    <a:defRPr sz="995" b="0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sr-Latn-RS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519-4FEA-83DA-36D1C109789F}"/>
                </c:ext>
              </c:extLst>
            </c:dLbl>
            <c:spPr>
              <a:noFill/>
              <a:ln w="1208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95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List1!$B$2</c:f>
              <c:numCache>
                <c:formatCode>#,##0.00</c:formatCode>
                <c:ptCount val="1"/>
                <c:pt idx="0">
                  <c:v>227370108.99000001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519-4FEA-83DA-36D1C10978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45431007"/>
        <c:axId val="1"/>
        <c:axId val="0"/>
      </c:bar3DChart>
      <c:catAx>
        <c:axId val="1545431007"/>
        <c:scaling>
          <c:orientation val="minMax"/>
        </c:scaling>
        <c:delete val="1"/>
        <c:axPos val="b"/>
        <c:majorTickMark val="out"/>
        <c:minorTickMark val="none"/>
        <c:tickLblPos val="nextTo"/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995" b="0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sr-Latn-RS"/>
          </a:p>
        </c:txPr>
        <c:crossAx val="1545431007"/>
        <c:crosses val="autoZero"/>
        <c:crossBetween val="between"/>
      </c:valAx>
      <c:spPr>
        <a:noFill/>
        <a:ln w="25271">
          <a:noFill/>
        </a:ln>
      </c:spPr>
    </c:plotArea>
    <c:legend>
      <c:legendPos val="r"/>
      <c:layout>
        <c:manualLayout>
          <c:xMode val="edge"/>
          <c:yMode val="edge"/>
          <c:x val="0.8604146716076031"/>
          <c:y val="0.44541356424102574"/>
          <c:w val="9.0841397856064598E-2"/>
          <c:h val="0.20626115089088184"/>
        </c:manualLayout>
      </c:layout>
      <c:overlay val="0"/>
      <c:txPr>
        <a:bodyPr/>
        <a:lstStyle/>
        <a:p>
          <a:pPr>
            <a:defRPr sz="916" b="0" i="0" u="none" strike="noStrike" baseline="0">
              <a:solidFill>
                <a:schemeClr val="tx1"/>
              </a:solidFill>
              <a:latin typeface="Calibri"/>
              <a:ea typeface="Calibri"/>
              <a:cs typeface="Calibri"/>
            </a:defRPr>
          </a:pPr>
          <a:endParaRPr lang="sr-Latn-RS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99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sr-Latn-R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82429244920214"/>
          <c:y val="0.11964452113763868"/>
          <c:w val="0.86998372976819871"/>
          <c:h val="0.767425980976346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PLAN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2E1E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294-4DAC-A844-EA30DBD0AA3E}"/>
              </c:ext>
            </c:extLst>
          </c:dPt>
          <c:dPt>
            <c:idx val="1"/>
            <c:invertIfNegative val="0"/>
            <c:bubble3D val="0"/>
            <c:spPr>
              <a:solidFill>
                <a:srgbClr val="32E1E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294-4DAC-A844-EA30DBD0AA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List1!$A$2:$A$3</c:f>
              <c:strCache>
                <c:ptCount val="2"/>
                <c:pt idx="0">
                  <c:v>VSŽ</c:v>
                </c:pt>
                <c:pt idx="1">
                  <c:v>KORISNICI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92089617.349999994</c:v>
                </c:pt>
                <c:pt idx="1">
                  <c:v>138461055.06999999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94-4DAC-A844-EA30DBD0AA3E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I REBALANS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294-4DAC-A844-EA30DBD0AA3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9294-4DAC-A844-EA30DBD0AA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List1!$A$2:$A$3</c:f>
              <c:strCache>
                <c:ptCount val="2"/>
                <c:pt idx="0">
                  <c:v>VSŽ</c:v>
                </c:pt>
                <c:pt idx="1">
                  <c:v>KORISNICI</c:v>
                </c:pt>
              </c:strCache>
            </c:strRef>
          </c:cat>
          <c:val>
            <c:numRef>
              <c:f>List1!$C$2:$C$3</c:f>
              <c:numCache>
                <c:formatCode>General</c:formatCode>
                <c:ptCount val="2"/>
                <c:pt idx="0">
                  <c:v>94390981</c:v>
                </c:pt>
                <c:pt idx="1">
                  <c:v>138461055.06999999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94-4DAC-A844-EA30DBD0AA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23280639"/>
        <c:axId val="1623278719"/>
      </c:barChart>
      <c:catAx>
        <c:axId val="16232806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623278719"/>
        <c:crosses val="autoZero"/>
        <c:auto val="1"/>
        <c:lblAlgn val="ctr"/>
        <c:lblOffset val="100"/>
        <c:noMultiLvlLbl val="0"/>
      </c:catAx>
      <c:valAx>
        <c:axId val="16232787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6232806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27A40F-E26E-4D05-9008-18FF91435F95}" type="datetimeFigureOut">
              <a:rPr lang="hr-HR" smtClean="0"/>
              <a:t>13.4.2026.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AC8B8-1A68-47F2-8A06-ACB06D021F9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01112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8A97D-C727-6559-DEC7-2CD1DF19C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5C5461-DCF6-AC05-F4AD-C14D850D8AFC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AF5C9E-BB62-58B7-14DF-18136532A4B4}"/>
              </a:ext>
            </a:extLst>
          </p:cNvPr>
          <p:cNvSpPr txBox="1"/>
          <p:nvPr/>
        </p:nvSpPr>
        <p:spPr>
          <a:xfrm>
            <a:off x="3702159" y="6309360"/>
            <a:ext cx="4757201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78333F12-94B6-1419-5084-594D20CD5D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FD1A7D3-16DB-12F0-0B45-26AFF0AE5527}"/>
              </a:ext>
            </a:extLst>
          </p:cNvPr>
          <p:cNvSpPr txBox="1"/>
          <p:nvPr/>
        </p:nvSpPr>
        <p:spPr>
          <a:xfrm>
            <a:off x="2736917" y="991183"/>
            <a:ext cx="8464483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6600" b="1" dirty="0"/>
              <a:t>VODIĆ ZA GRAĐANE </a:t>
            </a:r>
          </a:p>
          <a:p>
            <a:pPr algn="ctr"/>
            <a:endParaRPr lang="hr-HR" sz="4000" b="1" dirty="0"/>
          </a:p>
          <a:p>
            <a:pPr algn="ctr"/>
            <a:r>
              <a:rPr lang="hr-HR" sz="4000" b="1" dirty="0"/>
              <a:t>I. IZMJENE I DOPUNE PRORAČUNA </a:t>
            </a:r>
            <a:br>
              <a:rPr lang="hr-HR" sz="4000" b="1" dirty="0"/>
            </a:br>
            <a:r>
              <a:rPr lang="hr-HR" sz="4000" b="1" dirty="0"/>
              <a:t>VUKOVARSKO-SRIJEMSKE ŽUPANIJE </a:t>
            </a:r>
            <a:br>
              <a:rPr lang="hr-HR" sz="4000" b="1" dirty="0"/>
            </a:br>
            <a:r>
              <a:rPr lang="hr-HR" sz="4000" b="1" dirty="0"/>
              <a:t>ZA 2026. GODINU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E87296F-6E79-E7B0-252F-B3E424DC02B4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06149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E5AB3D-8D42-7C41-48B5-E80293197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2A86693-1C20-8B2F-D197-E31E29325136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rgbClr val="0066CC">
                  <a:tint val="66000"/>
                  <a:satMod val="160000"/>
                </a:srgb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64026A-68D6-44C0-3C02-3F3E2A25E3E7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E4CC085A-26D2-6EDB-F71F-CBA002493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096AA85B-A891-8A6D-201F-FA7C423CEFF2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2B6F3DFE-D3A1-E323-15AC-35EEB41A6029}"/>
              </a:ext>
            </a:extLst>
          </p:cNvPr>
          <p:cNvSpPr txBox="1">
            <a:spLocks noChangeArrowheads="1"/>
          </p:cNvSpPr>
          <p:nvPr/>
        </p:nvSpPr>
        <p:spPr>
          <a:xfrm>
            <a:off x="2648023" y="699589"/>
            <a:ext cx="8158163" cy="50006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hr-HR" sz="2800" b="1" dirty="0">
              <a:ea typeface="ＭＳ Ｐゴシック" charset="-128"/>
            </a:endParaRPr>
          </a:p>
        </p:txBody>
      </p:sp>
      <p:sp>
        <p:nvSpPr>
          <p:cNvPr id="18" name="Line 141">
            <a:extLst>
              <a:ext uri="{FF2B5EF4-FFF2-40B4-BE49-F238E27FC236}">
                <a16:creationId xmlns:a16="http://schemas.microsoft.com/office/drawing/2014/main" id="{42CF1DEA-7A3F-CBB0-8BCD-3CF99AC90CAE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04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" name="Line 142">
            <a:extLst>
              <a:ext uri="{FF2B5EF4-FFF2-40B4-BE49-F238E27FC236}">
                <a16:creationId xmlns:a16="http://schemas.microsoft.com/office/drawing/2014/main" id="{A3112027-D19A-49CB-BF03-A9E44017EDA4}"/>
              </a:ext>
            </a:extLst>
          </p:cNvPr>
          <p:cNvSpPr>
            <a:spLocks noChangeShapeType="1"/>
          </p:cNvSpPr>
          <p:nvPr/>
        </p:nvSpPr>
        <p:spPr bwMode="auto">
          <a:xfrm>
            <a:off x="73660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20" name="Line 148">
            <a:extLst>
              <a:ext uri="{FF2B5EF4-FFF2-40B4-BE49-F238E27FC236}">
                <a16:creationId xmlns:a16="http://schemas.microsoft.com/office/drawing/2014/main" id="{0D2A49AA-976F-4422-E136-A4068F71FB83}"/>
              </a:ext>
            </a:extLst>
          </p:cNvPr>
          <p:cNvSpPr>
            <a:spLocks noChangeShapeType="1"/>
          </p:cNvSpPr>
          <p:nvPr/>
        </p:nvSpPr>
        <p:spPr bwMode="auto">
          <a:xfrm>
            <a:off x="73660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21" name="Line 149">
            <a:extLst>
              <a:ext uri="{FF2B5EF4-FFF2-40B4-BE49-F238E27FC236}">
                <a16:creationId xmlns:a16="http://schemas.microsoft.com/office/drawing/2014/main" id="{2339D72B-BA13-F5FA-2335-A398851817CB}"/>
              </a:ext>
            </a:extLst>
          </p:cNvPr>
          <p:cNvSpPr>
            <a:spLocks noChangeShapeType="1"/>
          </p:cNvSpPr>
          <p:nvPr/>
        </p:nvSpPr>
        <p:spPr bwMode="auto">
          <a:xfrm>
            <a:off x="82677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22" name="Line 153">
            <a:extLst>
              <a:ext uri="{FF2B5EF4-FFF2-40B4-BE49-F238E27FC236}">
                <a16:creationId xmlns:a16="http://schemas.microsoft.com/office/drawing/2014/main" id="{EA19A7C2-7583-C22F-7B3C-8F07504ABCB2}"/>
              </a:ext>
            </a:extLst>
          </p:cNvPr>
          <p:cNvSpPr>
            <a:spLocks noChangeShapeType="1"/>
          </p:cNvSpPr>
          <p:nvPr/>
        </p:nvSpPr>
        <p:spPr bwMode="auto">
          <a:xfrm>
            <a:off x="82677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23" name="Line 154">
            <a:extLst>
              <a:ext uri="{FF2B5EF4-FFF2-40B4-BE49-F238E27FC236}">
                <a16:creationId xmlns:a16="http://schemas.microsoft.com/office/drawing/2014/main" id="{2B14654D-A970-79EE-6FC7-3D88D551BEE0}"/>
              </a:ext>
            </a:extLst>
          </p:cNvPr>
          <p:cNvSpPr>
            <a:spLocks noChangeShapeType="1"/>
          </p:cNvSpPr>
          <p:nvPr/>
        </p:nvSpPr>
        <p:spPr bwMode="auto">
          <a:xfrm>
            <a:off x="82677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graphicFrame>
        <p:nvGraphicFramePr>
          <p:cNvPr id="4" name="Tablica 3">
            <a:extLst>
              <a:ext uri="{FF2B5EF4-FFF2-40B4-BE49-F238E27FC236}">
                <a16:creationId xmlns:a16="http://schemas.microsoft.com/office/drawing/2014/main" id="{EF5F51B1-9641-A3AE-D283-7A40240EC9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21511"/>
              </p:ext>
            </p:extLst>
          </p:nvPr>
        </p:nvGraphicFramePr>
        <p:xfrm>
          <a:off x="1973190" y="91440"/>
          <a:ext cx="9914010" cy="6133016"/>
        </p:xfrm>
        <a:graphic>
          <a:graphicData uri="http://schemas.openxmlformats.org/drawingml/2006/table">
            <a:tbl>
              <a:tblPr firstRow="1" firstCol="1" bandRow="1"/>
              <a:tblGrid>
                <a:gridCol w="967221">
                  <a:extLst>
                    <a:ext uri="{9D8B030D-6E8A-4147-A177-3AD203B41FA5}">
                      <a16:colId xmlns:a16="http://schemas.microsoft.com/office/drawing/2014/main" val="2023905543"/>
                    </a:ext>
                  </a:extLst>
                </a:gridCol>
                <a:gridCol w="4132669">
                  <a:extLst>
                    <a:ext uri="{9D8B030D-6E8A-4147-A177-3AD203B41FA5}">
                      <a16:colId xmlns:a16="http://schemas.microsoft.com/office/drawing/2014/main" val="4078441419"/>
                    </a:ext>
                  </a:extLst>
                </a:gridCol>
                <a:gridCol w="1890476">
                  <a:extLst>
                    <a:ext uri="{9D8B030D-6E8A-4147-A177-3AD203B41FA5}">
                      <a16:colId xmlns:a16="http://schemas.microsoft.com/office/drawing/2014/main" val="2642337"/>
                    </a:ext>
                  </a:extLst>
                </a:gridCol>
                <a:gridCol w="1231009">
                  <a:extLst>
                    <a:ext uri="{9D8B030D-6E8A-4147-A177-3AD203B41FA5}">
                      <a16:colId xmlns:a16="http://schemas.microsoft.com/office/drawing/2014/main" val="3421167826"/>
                    </a:ext>
                  </a:extLst>
                </a:gridCol>
                <a:gridCol w="1692635">
                  <a:extLst>
                    <a:ext uri="{9D8B030D-6E8A-4147-A177-3AD203B41FA5}">
                      <a16:colId xmlns:a16="http://schemas.microsoft.com/office/drawing/2014/main" val="3422124238"/>
                    </a:ext>
                  </a:extLst>
                </a:gridCol>
              </a:tblGrid>
              <a:tr h="198330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STRUKTURA RASHODA I IZDATAKA 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364434"/>
                  </a:ext>
                </a:extLst>
              </a:tr>
              <a:tr h="2442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2233" marR="6223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2233" marR="6223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2233" marR="6223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2233" marR="6223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2233" marR="62233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1657389"/>
                  </a:ext>
                </a:extLst>
              </a:tr>
              <a:tr h="426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Razred/ skupina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Naziv rashoda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 2026.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Povećanje/ smanjenje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Novi plan 2026.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280250"/>
                  </a:ext>
                </a:extLst>
              </a:tr>
              <a:tr h="1728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603125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UKUPNO RASHODI I IZDACI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230.550.672,42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2.301.363,65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232.852.036,07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163893"/>
                  </a:ext>
                </a:extLst>
              </a:tr>
              <a:tr h="276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Rashodi poslovanja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172.178.665,68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2.635,65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172.181.301,33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7737047"/>
                  </a:ext>
                </a:extLst>
              </a:tr>
              <a:tr h="276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Rashodi za zaposlene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118.883.793,64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345,90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118.884.139,54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756322"/>
                  </a:ext>
                </a:extLst>
              </a:tr>
              <a:tr h="276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Materijalni rashodi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38.031.247,45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82.063,38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38.113.310,83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9481314"/>
                  </a:ext>
                </a:extLst>
              </a:tr>
              <a:tr h="276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Financijski rashodi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143.271,30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3,86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143.275,16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9124"/>
                  </a:ext>
                </a:extLst>
              </a:tr>
              <a:tr h="276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Subvencije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1.650.910,50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241.350,00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1.892.260,50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197315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Pomoći dane u inozemstvo i unutar općeg proračuna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2.173.938,98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-10.000,00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2.163.938,98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8951207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Naknade građanima i kućanstvima na temelju osiguranja i druge naknade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6.425.260,00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6.425.260,00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000594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Rashodi za donacije, kazne, naknade šteta i kapitalne pomoći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4.870.243,81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-311.127,49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4.559.116,32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4833228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Rashodi za nabavu nefinancijske imovine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58.364.709,12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2.296.225,62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60.660.934,74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4707789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Rashodi za nabavu neproizvedene dugotrajne imovine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33.890,00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33.890,00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1188087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Rashodi za nabavu proizvedene dugotrajne imovine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56.924.461,13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2.116.225,62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59.040.686,75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921146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Rashodi za dodatna ulaganja na nefinancijskoj imovini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1.406.357,99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180.000,00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1.586.357,99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4468120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Izdaci za financijsku imovinu i otplate zajmova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7.297,62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2.502,38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9.800,00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1000929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Izdaci za ulaganja u financijske instrumente - dionice i udjele u glavnici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776017"/>
                  </a:ext>
                </a:extLst>
              </a:tr>
              <a:tr h="3282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Izdaci za otplatu glavnice primljenih kredita i zajmova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7.297,62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2,38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7.300,00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3" marR="622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6029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71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>
            <a:extLst>
              <a:ext uri="{FF2B5EF4-FFF2-40B4-BE49-F238E27FC236}">
                <a16:creationId xmlns:a16="http://schemas.microsoft.com/office/drawing/2014/main" id="{0ABFCBA9-787A-C0D9-6A37-DB6AC529BE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9712646"/>
              </p:ext>
            </p:extLst>
          </p:nvPr>
        </p:nvGraphicFramePr>
        <p:xfrm>
          <a:off x="304800" y="304800"/>
          <a:ext cx="11399521" cy="5840016"/>
        </p:xfrm>
        <a:graphic>
          <a:graphicData uri="http://schemas.openxmlformats.org/drawingml/2006/table">
            <a:tbl>
              <a:tblPr firstRow="1" firstCol="1" bandRow="1"/>
              <a:tblGrid>
                <a:gridCol w="1859711">
                  <a:extLst>
                    <a:ext uri="{9D8B030D-6E8A-4147-A177-3AD203B41FA5}">
                      <a16:colId xmlns:a16="http://schemas.microsoft.com/office/drawing/2014/main" val="938064063"/>
                    </a:ext>
                  </a:extLst>
                </a:gridCol>
                <a:gridCol w="4730951">
                  <a:extLst>
                    <a:ext uri="{9D8B030D-6E8A-4147-A177-3AD203B41FA5}">
                      <a16:colId xmlns:a16="http://schemas.microsoft.com/office/drawing/2014/main" val="2878812098"/>
                    </a:ext>
                  </a:extLst>
                </a:gridCol>
                <a:gridCol w="1669969">
                  <a:extLst>
                    <a:ext uri="{9D8B030D-6E8A-4147-A177-3AD203B41FA5}">
                      <a16:colId xmlns:a16="http://schemas.microsoft.com/office/drawing/2014/main" val="2000040593"/>
                    </a:ext>
                  </a:extLst>
                </a:gridCol>
                <a:gridCol w="1536774">
                  <a:extLst>
                    <a:ext uri="{9D8B030D-6E8A-4147-A177-3AD203B41FA5}">
                      <a16:colId xmlns:a16="http://schemas.microsoft.com/office/drawing/2014/main" val="4288542395"/>
                    </a:ext>
                  </a:extLst>
                </a:gridCol>
                <a:gridCol w="1602116">
                  <a:extLst>
                    <a:ext uri="{9D8B030D-6E8A-4147-A177-3AD203B41FA5}">
                      <a16:colId xmlns:a16="http://schemas.microsoft.com/office/drawing/2014/main" val="1907713596"/>
                    </a:ext>
                  </a:extLst>
                </a:gridCol>
              </a:tblGrid>
              <a:tr h="292744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ORGANIZACIJSKA KLASIFIKACIJA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08956"/>
                  </a:ext>
                </a:extLst>
              </a:tr>
              <a:tr h="292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4971599"/>
                  </a:ext>
                </a:extLst>
              </a:tr>
              <a:tr h="5157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Šifra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Naziv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 2026.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Povećanje / smanjenje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Novi plan 2026.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550414"/>
                  </a:ext>
                </a:extLst>
              </a:tr>
              <a:tr h="2230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9455944"/>
                  </a:ext>
                </a:extLst>
              </a:tr>
              <a:tr h="397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UKUPNO: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230.550.672,42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2.301.363,65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232.852.036,07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285889"/>
                  </a:ext>
                </a:extLst>
              </a:tr>
              <a:tr h="334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001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URED ŽUPANA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4.250.340,92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-90.000,00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4.160.340,92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03044"/>
                  </a:ext>
                </a:extLst>
              </a:tr>
              <a:tr h="397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002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UPRAVNI ODJEL ZA PRAVNE I OPĆE POSLOVE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3.460.781,46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1.552.981,90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5.013.763,36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510582"/>
                  </a:ext>
                </a:extLst>
              </a:tr>
              <a:tr h="397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003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UPRAVNI ODJEL ZA GOSPODARSTVO I ODRŽIVI RAZVOJ I DEMOGRAFIJU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5.885.365,50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5.889.865,50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900070"/>
                  </a:ext>
                </a:extLst>
              </a:tr>
              <a:tr h="397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004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SLUŽBA ZA POSLOVE PRORAČUNA I JAVNIH FINANCIJA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14.127.977,24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14.127.977,24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3848839"/>
                  </a:ext>
                </a:extLst>
              </a:tr>
              <a:tr h="397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005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UPRAVNI ODJEL ZA OBRAZOVANJE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135.829.308,38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889.807,64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136.719.116,02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13363"/>
                  </a:ext>
                </a:extLst>
              </a:tr>
              <a:tr h="397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007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UPRAVNI ODJEL ZA ZDRAVSTVO I SOCIJALNU SKRB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57.412.569,82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57.412.569,82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939399"/>
                  </a:ext>
                </a:extLst>
              </a:tr>
              <a:tr h="334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008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UPRAVNI ODJEL ZA POLJOPRIVREDU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4.917.458,42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-60.000,00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4.857.458,42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262316"/>
                  </a:ext>
                </a:extLst>
              </a:tr>
              <a:tr h="397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009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SLUŽBA ZA PROSTORNO PLANIRANJE, GRADNJU I ZAŠTITU OKOLIŠA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1.590.640,00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1.590.640,00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2995142"/>
                  </a:ext>
                </a:extLst>
              </a:tr>
              <a:tr h="397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010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UPRAVNI ODJEL ZA TURIZAM, KULTURU I SPORT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2.786.280,68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4.074,11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2.790.354,79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9720080"/>
                  </a:ext>
                </a:extLst>
              </a:tr>
              <a:tr h="334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011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SLUŽBA ZA POSLOVE UNUTARNJE REVIZIJE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2.200,00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2.200,00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536361"/>
                  </a:ext>
                </a:extLst>
              </a:tr>
              <a:tr h="334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RAZDJEL    012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SLUŽBA ZA OPĆU UPRAVU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287.750,00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287.750,00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6545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077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4365F0-5CE2-CB83-C10C-43A7F2C1E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F04C4BC-64F1-BB8A-1CE8-D210B1894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7" y="274638"/>
            <a:ext cx="8818179" cy="1143000"/>
          </a:xfrm>
        </p:spPr>
        <p:txBody>
          <a:bodyPr>
            <a:normAutofit fontScale="90000"/>
          </a:bodyPr>
          <a:lstStyle/>
          <a:p>
            <a:br>
              <a:rPr lang="hr-HR" dirty="0"/>
            </a:br>
            <a:r>
              <a:rPr lang="hr-HR" dirty="0"/>
              <a:t>ZNAČAJNIJE IZMJENE U PRORAČUNU VSŽ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B6AEA35-73B7-ABE8-7C65-784ECA2020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1407" y="1600200"/>
            <a:ext cx="10067417" cy="4525963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kumimoji="0" lang="hr-H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UO PRAVNI I OPĆI POSLOVI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</a:pPr>
            <a:r>
              <a:rPr lang="hr-HR" sz="14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r-HR" sz="16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Vukovarsko-srijemska županija planira građevinske radove na uređenju prostorija unutar županije, u iznosu od 250.000,00 eura.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</a:pPr>
            <a:r>
              <a:rPr lang="hr-HR" sz="16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Ostali poslovni građevinski objekti, iznos povećanja: 283.500,00 eura. (zgrada ZAKUD)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</a:pPr>
            <a:r>
              <a:rPr lang="hr-HR" sz="16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Novi kapitalni projekt : Digitalni sustav za upravljanje procesima dodjele javnih</a:t>
            </a:r>
            <a:r>
              <a:rPr lang="hr-HR" sz="1600" b="1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r-HR" sz="16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potpora u iznosu 866.967,50 eura od toga 99.128,82 financira VSŽ, u istom iznosu financiraju grad Vinkovci općina Stari </a:t>
            </a:r>
            <a:r>
              <a:rPr lang="hr-HR" sz="16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Jankovci</a:t>
            </a:r>
            <a:r>
              <a:rPr lang="hr-HR" sz="16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i općina </a:t>
            </a:r>
            <a:r>
              <a:rPr lang="hr-HR" sz="16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Tompojevci</a:t>
            </a:r>
            <a:r>
              <a:rPr lang="hr-HR" sz="16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, a 668.709,87 eura su bespovratna sredstva iz fonda EFRR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</a:pPr>
            <a:r>
              <a:rPr lang="hr-HR" sz="16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Materijalni rashodi, troškovi odvjetničkog zastupanja županije, rashodi za usluge i troškovi po sudskih ovrhama povećanje za 72.000,00 eura </a:t>
            </a:r>
            <a:r>
              <a:rPr lang="hr-HR" sz="160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</a:pPr>
            <a:r>
              <a:rPr lang="hr-HR" sz="16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r-HR" sz="16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Interventions</a:t>
            </a:r>
            <a:r>
              <a:rPr lang="hr-HR" sz="16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on </a:t>
            </a:r>
            <a:r>
              <a:rPr lang="hr-HR" sz="16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</a:t>
            </a:r>
            <a:r>
              <a:rPr lang="hr-HR" sz="16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Danube „I. D. Danube“  povećanje za </a:t>
            </a:r>
            <a:r>
              <a:rPr lang="hr-HR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69.214,50 troškovi nabave plovila  i druge opreme kroz projekt.</a:t>
            </a:r>
            <a:endParaRPr lang="hr-H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endParaRPr lang="hr-H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hr-H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465FF79-9245-4D4A-2604-E4B0F9420AA4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rgbClr val="0066CC">
                  <a:tint val="66000"/>
                  <a:satMod val="160000"/>
                </a:srgb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4E50210D-E956-8CB5-0F36-824ED4329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1ED601A-118B-8F19-FAFB-FFC4BF08D753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79471C18-654F-FEE7-0DBD-491CDE88CBFF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</p:spTree>
    <p:extLst>
      <p:ext uri="{BB962C8B-B14F-4D97-AF65-F5344CB8AC3E}">
        <p14:creationId xmlns:p14="http://schemas.microsoft.com/office/powerpoint/2010/main" val="2706262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4A404-0491-613C-2C25-21B392A49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A1265B7-B964-DCA9-6866-B0B9CEFB1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7" y="274638"/>
            <a:ext cx="8818179" cy="1143000"/>
          </a:xfrm>
        </p:spPr>
        <p:txBody>
          <a:bodyPr>
            <a:normAutofit fontScale="90000"/>
          </a:bodyPr>
          <a:lstStyle/>
          <a:p>
            <a:br>
              <a:rPr lang="hr-HR" dirty="0"/>
            </a:br>
            <a:r>
              <a:rPr lang="hr-HR" dirty="0"/>
              <a:t>ZNAČAJNIJE IZMJENE U PRORAČUNU VSŽ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1BD6F8A-0552-41A5-89F2-BC13D88AB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7024" y="1600200"/>
            <a:ext cx="9880914" cy="452596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hr-HR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hr-H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hr-H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UO </a:t>
            </a:r>
            <a:r>
              <a:rPr lang="hr-HR" dirty="0">
                <a:solidFill>
                  <a:prstClr val="black"/>
                </a:solidFill>
                <a:latin typeface="Calibri"/>
              </a:rPr>
              <a:t>ZA OBRAZOVANJE 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sz="1600" kern="0" dirty="0">
                <a:latin typeface="Times New Roman" panose="02020603050405020304" pitchFamily="18" charset="0"/>
                <a:ea typeface="Calibri" panose="020F0502020204030204" pitchFamily="34" charset="0"/>
              </a:rPr>
              <a:t> novi projekt </a:t>
            </a:r>
            <a:r>
              <a:rPr lang="hr-HR" sz="16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Rekonstrukcija i opremanje dvorane OŠ IVANA KOZARCA ŽUPANJA</a:t>
            </a:r>
            <a:r>
              <a:rPr lang="hr-HR" sz="1600" kern="0" dirty="0">
                <a:latin typeface="Times New Roman" panose="02020603050405020304" pitchFamily="18" charset="0"/>
                <a:ea typeface="Calibri" panose="020F0502020204030204" pitchFamily="34" charset="0"/>
              </a:rPr>
              <a:t> 209.958,25 EUR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K1056 02 OŠ </a:t>
            </a:r>
            <a:r>
              <a:rPr lang="hr-HR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Ilača</a:t>
            </a:r>
            <a:r>
              <a:rPr lang="hr-HR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Banovci NPOO.C3.1.R1-I2.01-V2.0013 povećava se za 186.853,84 EURA (predujam uplaćen u veljači 2026. godine a očekivana uplata je bila u prosincu 2025. godine)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K1056 05 OŠ </a:t>
            </a:r>
            <a:r>
              <a:rPr lang="hr-HR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Negoslavci</a:t>
            </a:r>
            <a:r>
              <a:rPr lang="hr-HR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NPOO.C3.1.R1-I2.01-V1.0097 povećava se za 315.885,73 EURA (provedba postupka javne nabave) SNV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K1056 04 OŠ Ivana Martinovića Štitar  NPOO.C3.1.R1-I2.01-V2.0024 - Planirana sredstva predviđena u proračunu VSŽ za 2026. godinu u iznosu 1.310.415,13 EUR povećavaju se za 154.699,05 EUR te iznose 1.465.114,18 EUR (50% snosi VSŽ te 50% povećanja snosi ti će Općina Štitar)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16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Financiranje SŠ prema minimalnom standardu u proračuna VSŽ za 2026. godinu povećava se iznos decentraliziranih sredstva za 48.569,10 EUR na aktivnosti K1055 02 Tekuće, hitno i plansko održavanje objekata i opreme SŠ </a:t>
            </a:r>
            <a:endParaRPr lang="hr-HR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hr-HR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hr-HR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1000"/>
              </a:spcAft>
              <a:buNone/>
            </a:pPr>
            <a:endParaRPr lang="hr-H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hr-H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endParaRPr lang="hr-HR" sz="14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1D9190A-8A87-D108-824D-D946A419DE4A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rgbClr val="0066CC">
                  <a:tint val="66000"/>
                  <a:satMod val="160000"/>
                </a:srgb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025D0974-1201-27AD-24F3-64D4D14E2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DB52CCF-34A3-6E63-6A46-1A6635B694C3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559CAF94-59EF-91D5-B639-D898BC1208F4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</p:spTree>
    <p:extLst>
      <p:ext uri="{BB962C8B-B14F-4D97-AF65-F5344CB8AC3E}">
        <p14:creationId xmlns:p14="http://schemas.microsoft.com/office/powerpoint/2010/main" val="14104510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64FB7-7408-D5F0-BF8D-6BC2A57BC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54E0A7C-0D04-C9ED-5841-58C66183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7" y="274638"/>
            <a:ext cx="8818179" cy="1143000"/>
          </a:xfrm>
        </p:spPr>
        <p:txBody>
          <a:bodyPr>
            <a:normAutofit fontScale="90000"/>
          </a:bodyPr>
          <a:lstStyle/>
          <a:p>
            <a:br>
              <a:rPr lang="hr-HR" dirty="0"/>
            </a:br>
            <a:r>
              <a:rPr lang="hr-HR" dirty="0"/>
              <a:t>ZNAČAJNIJE IZMJENE U PRORAČUNU VSŽ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D806836-ACE2-BBE0-EECC-3FC737902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7023" y="1600200"/>
            <a:ext cx="10091801" cy="4525963"/>
          </a:xfrm>
        </p:spPr>
        <p:txBody>
          <a:bodyPr>
            <a:normAutofit fontScale="92500" lnSpcReduction="20000"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hr-H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UO ZA POLJOPRIVREDU</a:t>
            </a:r>
          </a:p>
          <a:p>
            <a:pPr marL="628650" indent="-285750" algn="just">
              <a:lnSpc>
                <a:spcPct val="150000"/>
              </a:lnSpc>
              <a:spcAft>
                <a:spcPts val="1000"/>
              </a:spcAft>
              <a:defRPr/>
            </a:pPr>
            <a:r>
              <a:rPr kumimoji="0" lang="hr-H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Planirani iznos od 2.010.000,00 eura iz pomoći iz državnog proračuna izvor 5011 ovim rebalansom se sa prvotno planirane stavke građevinski objekt razdvaja u nove stavke (konta) obzirom da se radi o projektu opremanja </a:t>
            </a:r>
            <a:r>
              <a:rPr kumimoji="0" lang="hr-H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Agrotehnološkog</a:t>
            </a:r>
            <a:r>
              <a:rPr kumimoji="0" lang="hr-H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centra te se predlažu nova konta: </a:t>
            </a:r>
            <a:endParaRPr kumimoji="0" lang="hr-H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450215" algn="just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hr-H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42129 -580.000,00 građevinski objekti, </a:t>
            </a:r>
          </a:p>
          <a:p>
            <a:pPr marL="342900" marR="0" lvl="0" indent="450215" algn="just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hr-H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42212 -15.000,00 eura namještaj, </a:t>
            </a:r>
          </a:p>
          <a:p>
            <a:pPr marL="342900" marR="0" lvl="0" indent="450215" algn="just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hr-H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42273 - 835.000,00 eura oprema, </a:t>
            </a:r>
          </a:p>
          <a:p>
            <a:pPr marL="342900" marR="0" lvl="0" indent="450215" algn="just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hr-H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42319 - 580.000,00 eura  prijevozna sredstva.</a:t>
            </a:r>
          </a:p>
          <a:p>
            <a:pPr marL="514350" indent="-171450" algn="just">
              <a:lnSpc>
                <a:spcPct val="150000"/>
              </a:lnSpc>
              <a:spcAft>
                <a:spcPts val="1000"/>
              </a:spcAft>
              <a:defRPr/>
            </a:pPr>
            <a:r>
              <a:rPr lang="hr-HR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Izmjena izvora- odvajanje izvora za utrošak sredstva zakupa i prodaje poljoprivrednog zemljišta , te izmjena konta s istim planiranim iznosima.</a:t>
            </a:r>
            <a:endParaRPr kumimoji="0" lang="hr-H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endParaRPr lang="hr-HR" sz="14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9D62930-4D80-82AD-739D-D076B1A86F30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rgbClr val="0066CC">
                  <a:tint val="66000"/>
                  <a:satMod val="160000"/>
                </a:srgb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74D26FB4-89D3-1704-2861-AFE19C016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8F8F220-1B34-D455-0C96-88C35E0305DA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1165797D-531B-E296-E9A0-0623B1B18D28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</p:spTree>
    <p:extLst>
      <p:ext uri="{BB962C8B-B14F-4D97-AF65-F5344CB8AC3E}">
        <p14:creationId xmlns:p14="http://schemas.microsoft.com/office/powerpoint/2010/main" val="2462407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DD2B7-41FC-DD49-19F8-CFA41D2A6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B5C111D-3DCA-834B-42CE-B86076857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7" y="274638"/>
            <a:ext cx="8818179" cy="1143000"/>
          </a:xfrm>
        </p:spPr>
        <p:txBody>
          <a:bodyPr>
            <a:normAutofit fontScale="90000"/>
          </a:bodyPr>
          <a:lstStyle/>
          <a:p>
            <a:br>
              <a:rPr lang="hr-HR" dirty="0"/>
            </a:br>
            <a:r>
              <a:rPr lang="hr-HR" dirty="0"/>
              <a:t>ZNAČAJNIJE IZMJENE U PRORAČUNU VSŽ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24BCCDD-19EF-46EF-9CDC-9DDEFABA8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7023" y="1600200"/>
            <a:ext cx="10091801" cy="4525963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hr-H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UO ZA GOSPODARSTVO</a:t>
            </a:r>
          </a:p>
          <a:p>
            <a:pPr indent="450215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hr-HR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A1013 06 DTC D.O.O.</a:t>
            </a:r>
            <a:endParaRPr lang="hr-H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28650" indent="-285750" algn="just">
              <a:lnSpc>
                <a:spcPct val="150000"/>
              </a:lnSpc>
              <a:spcAft>
                <a:spcPts val="1000"/>
              </a:spcAft>
            </a:pPr>
            <a:r>
              <a:rPr lang="hr-HR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Subvencije trgovačkim društvima u javnom sektoru: povećanje za 100.000,00 EUR. Obzirom na novo osnovano trgovačko društvo potrebna su veća sredstva za uspostavljanje poslovanja i nabave osnovnih sirovina za rad.</a:t>
            </a:r>
          </a:p>
          <a:p>
            <a:pPr marL="628650" indent="-285750" algn="just">
              <a:lnSpc>
                <a:spcPct val="150000"/>
              </a:lnSpc>
              <a:spcAft>
                <a:spcPts val="1000"/>
              </a:spcAft>
            </a:pPr>
            <a:r>
              <a:rPr lang="hr-HR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Smanjenje izdvajanja za strateške projekte i preraspodjela sredstva na subvencije</a:t>
            </a:r>
            <a:endParaRPr lang="hr-H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endParaRPr lang="hr-HR" sz="14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0DACE8D-9EF6-D7D3-65CE-09045E7A83A0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rgbClr val="0066CC">
                  <a:tint val="66000"/>
                  <a:satMod val="160000"/>
                </a:srgb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31759040-C3FE-AC77-68B3-6CC19A0DD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72B7432-1308-FABF-DB6B-037EA0C13114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1D8E2D1F-5563-4962-77A8-52289A206DB7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</p:spTree>
    <p:extLst>
      <p:ext uri="{BB962C8B-B14F-4D97-AF65-F5344CB8AC3E}">
        <p14:creationId xmlns:p14="http://schemas.microsoft.com/office/powerpoint/2010/main" val="28147589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89706-3A2F-BD08-CACC-00B489790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C2B5B9A-DAE3-657E-A153-09949EA4E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17" y="274638"/>
            <a:ext cx="8818179" cy="1143000"/>
          </a:xfrm>
        </p:spPr>
        <p:txBody>
          <a:bodyPr>
            <a:normAutofit fontScale="90000"/>
          </a:bodyPr>
          <a:lstStyle/>
          <a:p>
            <a:br>
              <a:rPr lang="hr-HR" dirty="0"/>
            </a:br>
            <a:r>
              <a:rPr lang="hr-HR" dirty="0"/>
              <a:t>ZNAČAJNIJE IZMJENE U PRORAČUNU VSŽ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58D54E-8B1B-F923-E6A6-CEA35E33A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7023" y="1600200"/>
            <a:ext cx="10091801" cy="4525963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hr-H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UO ZA TURIZAM, KULTURU I SPORT</a:t>
            </a:r>
          </a:p>
          <a:p>
            <a:pPr marL="628650" indent="-28575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hr-HR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Izgradnja biciklističke staze – općina </a:t>
            </a:r>
            <a:r>
              <a:rPr lang="hr-HR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Lovas</a:t>
            </a:r>
            <a:r>
              <a:rPr lang="hr-HR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konto 42139 – iz izvora 11 povećava se za 68.000,00 EUR. </a:t>
            </a:r>
          </a:p>
          <a:p>
            <a:pPr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hr-HR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Povećanje sredstava zbog povećanja VTR-ova koje snosi VSŽ</a:t>
            </a:r>
          </a:p>
          <a:p>
            <a:pPr marL="628650" indent="-28575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hr-H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Smanjenje -Interpretacijski centar šuma u Drenovcima – 17.550,00</a:t>
            </a:r>
          </a:p>
          <a:p>
            <a:pPr marL="628650" indent="-28575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hr-H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Smanjenje -Terensko istraživanje </a:t>
            </a:r>
            <a:r>
              <a:rPr lang="hr-HR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Mohova</a:t>
            </a:r>
            <a:r>
              <a:rPr lang="hr-H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8.850,00</a:t>
            </a:r>
          </a:p>
          <a:p>
            <a:pPr marL="628650" indent="-28575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hr-HR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Smanjenje - Mala srca Slavonije i Srijema za 74.161,25 eura</a:t>
            </a:r>
          </a:p>
          <a:p>
            <a:pPr marL="628650" indent="-28575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hr-H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Planirani novi projekt </a:t>
            </a:r>
            <a:r>
              <a:rPr lang="hr-HR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hr-H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zrada projektno-tehničke dokumentacije za energetsku obnovu zgrade ZAKUD-a u iznosu 15.000,00 eura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hr-H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endParaRPr lang="hr-HR" sz="14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5FF7469-1257-828E-2EA9-F64C0CB3295E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rgbClr val="0066CC">
                  <a:tint val="66000"/>
                  <a:satMod val="160000"/>
                </a:srgb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1CDB9744-EC70-CF07-836E-3B1D17DCB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BF4B2C2-38DC-DE51-6CED-17F8B4076EFC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313FA89B-25D0-AC37-803E-E13B342C6D14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</p:spTree>
    <p:extLst>
      <p:ext uri="{BB962C8B-B14F-4D97-AF65-F5344CB8AC3E}">
        <p14:creationId xmlns:p14="http://schemas.microsoft.com/office/powerpoint/2010/main" val="1592867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AC238-6ED3-1153-C016-6B48F5425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1FEFB9-60CC-0AC6-4590-824DC4A8A16B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rgbClr val="0066CC">
                  <a:tint val="66000"/>
                  <a:satMod val="160000"/>
                </a:srgb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814AAE-8DE5-6A79-C47B-174F31955AC7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/>
              <a:t>Vukovarsko‑</a:t>
            </a:r>
            <a:r>
              <a:rPr dirty="0" err="1"/>
              <a:t>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BA0B27A4-CEBA-0B5C-5151-BA6E950D3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224BC6F3-78AF-145E-336A-CC23B7DA8DC5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4" name="Naslov 3">
            <a:extLst>
              <a:ext uri="{FF2B5EF4-FFF2-40B4-BE49-F238E27FC236}">
                <a16:creationId xmlns:a16="http://schemas.microsoft.com/office/drawing/2014/main" id="{3620C832-9F8E-E85A-017E-87FA3DD4A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7448" y="1418896"/>
            <a:ext cx="4123944" cy="2951935"/>
          </a:xfrm>
        </p:spPr>
        <p:txBody>
          <a:bodyPr>
            <a:normAutofit/>
          </a:bodyPr>
          <a:lstStyle/>
          <a:p>
            <a:r>
              <a:rPr lang="hr-HR" dirty="0"/>
              <a:t>HVALA NA PAŽNJI</a:t>
            </a:r>
            <a:br>
              <a:rPr lang="hr-HR" dirty="0"/>
            </a:br>
            <a:br>
              <a:rPr lang="hr-HR" dirty="0"/>
            </a:br>
            <a:r>
              <a:rPr lang="hr-HR" sz="2700" dirty="0"/>
              <a:t>Vinkovci </a:t>
            </a:r>
            <a:br>
              <a:rPr lang="hr-HR" sz="2700" dirty="0"/>
            </a:br>
            <a:r>
              <a:rPr lang="hr-HR" sz="2700" dirty="0"/>
              <a:t>7. travnja 2026. godine</a:t>
            </a:r>
          </a:p>
        </p:txBody>
      </p:sp>
    </p:spTree>
    <p:extLst>
      <p:ext uri="{BB962C8B-B14F-4D97-AF65-F5344CB8AC3E}">
        <p14:creationId xmlns:p14="http://schemas.microsoft.com/office/powerpoint/2010/main" val="2599643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367E5-02A0-34B9-AE6B-4E80CA574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E42D2F0-9045-273E-8B53-88F96611CBCF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012BE6-4E2E-AAA3-ADB1-3F8BA386177F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7AB828F5-E951-23F1-A632-D00E3F3FC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68618071-3666-DFA1-DAAE-417C9E7BADDD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0A45FA3-1DDE-3BAD-3A7B-B9BC3A5203F8}"/>
              </a:ext>
            </a:extLst>
          </p:cNvPr>
          <p:cNvSpPr txBox="1"/>
          <p:nvPr/>
        </p:nvSpPr>
        <p:spPr>
          <a:xfrm>
            <a:off x="3223846" y="953147"/>
            <a:ext cx="635390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4000" b="1" dirty="0">
                <a:latin typeface="+mj-lt"/>
              </a:rPr>
              <a:t>I IZMJENE I DOPUNE PRORAČUNA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9943669-9562-AF84-7ADE-3FF5D2BC3085}"/>
              </a:ext>
            </a:extLst>
          </p:cNvPr>
          <p:cNvSpPr txBox="1"/>
          <p:nvPr/>
        </p:nvSpPr>
        <p:spPr>
          <a:xfrm>
            <a:off x="3012831" y="2852282"/>
            <a:ext cx="7444154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r-HR" dirty="0"/>
          </a:p>
          <a:p>
            <a:r>
              <a:rPr lang="hr-HR" sz="3200" b="1" dirty="0"/>
              <a:t>PRIHODI   			               227.370.108,99</a:t>
            </a:r>
          </a:p>
          <a:p>
            <a:r>
              <a:rPr lang="hr-HR" sz="3200" b="1" dirty="0"/>
              <a:t>RASHODI	          	          232.852.036,07</a:t>
            </a:r>
          </a:p>
          <a:p>
            <a:r>
              <a:rPr lang="hr-HR" sz="3200" b="1" dirty="0"/>
              <a:t>VIŠAK/MANJAK	                  -5.481.927,08</a:t>
            </a:r>
          </a:p>
        </p:txBody>
      </p:sp>
    </p:spTree>
    <p:extLst>
      <p:ext uri="{BB962C8B-B14F-4D97-AF65-F5344CB8AC3E}">
        <p14:creationId xmlns:p14="http://schemas.microsoft.com/office/powerpoint/2010/main" val="3194503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B4050-A220-4639-F658-9BC9167A2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0BF82A-EBC7-3451-3610-CEE65C42ED2B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839965-50E4-CE06-6472-0A792ED1A9B7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AC918B21-90D9-C7A6-D69B-299ACBD45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7026071-69E2-B28B-32C7-81BD973A707A}"/>
              </a:ext>
            </a:extLst>
          </p:cNvPr>
          <p:cNvSpPr txBox="1"/>
          <p:nvPr/>
        </p:nvSpPr>
        <p:spPr>
          <a:xfrm>
            <a:off x="2075113" y="366622"/>
            <a:ext cx="9448672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hr-HR" sz="2400" b="1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ANALIZA </a:t>
            </a:r>
            <a:r>
              <a:rPr lang="hr-HR" sz="24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ＭＳ Ｐゴシック" charset="0"/>
                <a:cs typeface="+mj-cs"/>
              </a:rPr>
              <a:t>I</a:t>
            </a:r>
            <a:r>
              <a:rPr kumimoji="0" lang="hr-HR" sz="2400" b="1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. IZMJENA I DOPUNA PRORAČUNA VSŽ ZA 2026. GODINU</a:t>
            </a:r>
            <a:br>
              <a:rPr kumimoji="0" lang="hr-HR" sz="4400" b="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</a:br>
            <a:br>
              <a:rPr kumimoji="0" lang="hr-HR" sz="4400" b="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</a:br>
            <a:r>
              <a:rPr kumimoji="0" lang="hr-HR" sz="200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UKUPNO I. IZMJENE I DOPUNE PRORAČUNA ZA 2026. GODINI						                       						            </a:t>
            </a:r>
            <a:r>
              <a:rPr kumimoji="0" lang="hr-HR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227.370.108,99</a:t>
            </a:r>
          </a:p>
          <a:p>
            <a:pPr algn="ctr"/>
            <a:br>
              <a:rPr kumimoji="0" lang="hr-HR" sz="200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</a:br>
            <a:r>
              <a:rPr kumimoji="0" lang="hr-HR" sz="200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NAMJENSKI I VLASTITI PRIHODI OSNOVNIH I </a:t>
            </a:r>
            <a:br>
              <a:rPr kumimoji="0" lang="hr-HR" sz="200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</a:br>
            <a:r>
              <a:rPr kumimoji="0" lang="hr-HR" sz="200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SREDNJIH ŠKOLA, TE ZDRAVSTVNIH USTANOVA							    													</a:t>
            </a:r>
            <a:r>
              <a:rPr kumimoji="0" lang="hr-HR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132.755.500,89</a:t>
            </a:r>
          </a:p>
          <a:p>
            <a:pPr algn="ctr"/>
            <a:br>
              <a:rPr kumimoji="0" lang="hr-HR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</a:br>
            <a:r>
              <a:rPr kumimoji="0" lang="hr-HR" sz="200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ŽUPANIJSKI PRORAČUN ZA 2026. GODINU</a:t>
            </a:r>
            <a:br>
              <a:rPr kumimoji="0" lang="hr-HR" sz="200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</a:br>
            <a:r>
              <a:rPr kumimoji="0" lang="hr-HR" sz="200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BEZ VLASTITIH I NAMJENSKIH PRIHODA 																						       </a:t>
            </a:r>
            <a:r>
              <a:rPr kumimoji="0" lang="hr-HR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94.614.608,10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57AC700-2EC2-7EA5-CC1E-E36FC957D38E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01024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6EE3A-9E5D-B604-C17D-45094B737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E0E9A7-C9F0-E343-084F-BFF3372CDD5D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3C0751-7AFE-16E0-22A5-70D6A182EE95}"/>
              </a:ext>
            </a:extLst>
          </p:cNvPr>
          <p:cNvSpPr txBox="1"/>
          <p:nvPr/>
        </p:nvSpPr>
        <p:spPr>
          <a:xfrm>
            <a:off x="3702159" y="6309360"/>
            <a:ext cx="4757201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5F31DA01-C10D-0D4E-3C04-065897D9D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4605F113-2463-3778-B5E8-18F21FBB4D3C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graphicFrame>
        <p:nvGraphicFramePr>
          <p:cNvPr id="9" name="Grafikon 4">
            <a:extLst>
              <a:ext uri="{FF2B5EF4-FFF2-40B4-BE49-F238E27FC236}">
                <a16:creationId xmlns:a16="http://schemas.microsoft.com/office/drawing/2014/main" id="{C273C90E-D6D0-A1AC-506A-8470A6109C0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8208957"/>
              </p:ext>
            </p:extLst>
          </p:nvPr>
        </p:nvGraphicFramePr>
        <p:xfrm>
          <a:off x="2273367" y="802323"/>
          <a:ext cx="8364538" cy="545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97153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B8A0AF-E87E-A6F7-6928-DDABD8484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2F495D4-6738-94D9-2F0E-77AF7F3AC2E5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rgbClr val="0066CC">
                  <a:tint val="66000"/>
                  <a:satMod val="160000"/>
                </a:srgb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8122DB-3936-724D-FD62-8891F3CCB7AE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A8157795-0D48-A693-3488-E84F85ABB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0AF034DF-9C02-BD0E-4ED8-F5107DB70921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24B458-4FBE-2610-881C-FFA0841A97A2}"/>
              </a:ext>
            </a:extLst>
          </p:cNvPr>
          <p:cNvSpPr txBox="1">
            <a:spLocks/>
          </p:cNvSpPr>
          <p:nvPr/>
        </p:nvSpPr>
        <p:spPr bwMode="auto">
          <a:xfrm>
            <a:off x="2540466" y="345831"/>
            <a:ext cx="926521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ＭＳ Ｐゴシック" charset="0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Struktura I. izmjena i dopuna proračuna VSŽ za 2026. godinu</a:t>
            </a: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7CCEC8CF-C296-1F8B-635C-B31A9A49CA5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9782240"/>
              </p:ext>
            </p:extLst>
          </p:nvPr>
        </p:nvGraphicFramePr>
        <p:xfrm>
          <a:off x="2618253" y="1480894"/>
          <a:ext cx="9090065" cy="1630365"/>
        </p:xfrm>
        <a:graphic>
          <a:graphicData uri="http://schemas.openxmlformats.org/drawingml/2006/table">
            <a:tbl>
              <a:tblPr firstRow="1" bandRow="1"/>
              <a:tblGrid>
                <a:gridCol w="3728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4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3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3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hr-HR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PLAN  2026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POVEČANJE/  SMANJENJE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NOVI PLAN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4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VUKOVARSKO-SRIJEMSKA ŽUP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92.313.244,46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2.301.363,65</a:t>
                      </a:r>
                    </a:p>
                  </a:txBody>
                  <a:tcPr marL="91426" marR="91426" marT="45708" marB="4570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94.614.608,10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4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PRORAČUNSKI KORISNICI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132.755.500,89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91426" marR="91426" marT="45708" marB="4570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132.755.500,89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74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UKUPNO PRORAČUN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225.068.745,34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2.301.363,65</a:t>
                      </a:r>
                    </a:p>
                  </a:txBody>
                  <a:tcPr marL="91426" marR="91426" marT="45708" marB="4570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hr-HR" sz="1400" dirty="0">
                          <a:solidFill>
                            <a:schemeClr val="tx1"/>
                          </a:solidFill>
                        </a:rPr>
                        <a:t>227.370.108,99</a:t>
                      </a:r>
                    </a:p>
                  </a:txBody>
                  <a:tcPr marL="91426" marR="91426" marT="45708" marB="4570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Chart 7">
            <a:extLst>
              <a:ext uri="{FF2B5EF4-FFF2-40B4-BE49-F238E27FC236}">
                <a16:creationId xmlns:a16="http://schemas.microsoft.com/office/drawing/2014/main" id="{77422AAF-EEE6-182C-B573-2CCB56B9FF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4158401"/>
              </p:ext>
            </p:extLst>
          </p:nvPr>
        </p:nvGraphicFramePr>
        <p:xfrm>
          <a:off x="2540466" y="3330331"/>
          <a:ext cx="9190426" cy="2979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56763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8BD28-CE2B-270C-5908-AC88C7E26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BFBDCBD-890E-FE6E-416A-FE853BCF554B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C57881-9370-C0EB-5998-0141EDCD73F3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39841A59-EF89-A156-BEE4-4E57E3F0F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6708C4B2-B367-54D4-84F8-05816153DD03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F2A33527-33B9-23B2-2E1E-80B82177F6AB}"/>
              </a:ext>
            </a:extLst>
          </p:cNvPr>
          <p:cNvSpPr txBox="1"/>
          <p:nvPr/>
        </p:nvSpPr>
        <p:spPr>
          <a:xfrm>
            <a:off x="2833939" y="468923"/>
            <a:ext cx="91439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hr-HR" sz="2800" b="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ＭＳ Ｐゴシック" charset="0"/>
                <a:cs typeface="+mj-cs"/>
              </a:rPr>
              <a:t>ANALIZA I. IZMJENA I DOPUNA PRORAČUNA ZA 2026. GODINU</a:t>
            </a:r>
            <a:endParaRPr lang="hr-HR" sz="2800" dirty="0"/>
          </a:p>
        </p:txBody>
      </p:sp>
      <p:sp>
        <p:nvSpPr>
          <p:cNvPr id="7" name="TekstniOkvir 3">
            <a:extLst>
              <a:ext uri="{FF2B5EF4-FFF2-40B4-BE49-F238E27FC236}">
                <a16:creationId xmlns:a16="http://schemas.microsoft.com/office/drawing/2014/main" id="{5DA80201-4D63-675B-786B-637B9068D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1380" y="1525488"/>
            <a:ext cx="9797445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hr-HR" altLang="sr-Latn-RS" sz="2000" dirty="0">
                <a:cs typeface="Arial" panose="020B0604020202020204" pitchFamily="34" charset="0"/>
              </a:rPr>
              <a:t>   94.614.608,10	      ŽUPANIJSKI PRORAČUN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hr-HR" altLang="sr-Latn-RS" sz="2000" dirty="0">
                <a:cs typeface="Arial" panose="020B0604020202020204" pitchFamily="34" charset="0"/>
              </a:rPr>
              <a:t>     9.802.106,00		DECENTALIZIRANI  PRIHODI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hr-HR" altLang="sr-Latn-RS" sz="2000" dirty="0">
                <a:cs typeface="Arial" panose="020B0604020202020204" pitchFamily="34" charset="0"/>
              </a:rPr>
              <a:t>     5.166.379,00             FISKALNO IZRAVNANJE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hr-HR" altLang="sr-Latn-RS" sz="2000" dirty="0">
                <a:cs typeface="Arial" panose="020B0604020202020204" pitchFamily="34" charset="0"/>
              </a:rPr>
              <a:t>   57.225.191,64             POMOĆI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hr-HR" altLang="sr-Latn-RS" sz="2000" dirty="0">
                <a:cs typeface="Arial" panose="020B0604020202020204" pitchFamily="34" charset="0"/>
              </a:rPr>
              <a:t>   22.419.931,46  		IZVORNI ŽUPAN. PRORAČUN</a:t>
            </a:r>
          </a:p>
        </p:txBody>
      </p:sp>
      <p:graphicFrame>
        <p:nvGraphicFramePr>
          <p:cNvPr id="15" name="Grafikon 3">
            <a:extLst>
              <a:ext uri="{FF2B5EF4-FFF2-40B4-BE49-F238E27FC236}">
                <a16:creationId xmlns:a16="http://schemas.microsoft.com/office/drawing/2014/main" id="{A96455E6-E0B9-A273-F0AE-1199769FB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3706529"/>
              </p:ext>
            </p:extLst>
          </p:nvPr>
        </p:nvGraphicFramePr>
        <p:xfrm>
          <a:off x="3167063" y="3041650"/>
          <a:ext cx="8094906" cy="321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79031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848721FA-32F9-0A6B-990D-DD7CC585F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C99A141F-6E64-1755-F609-892B21C99948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76FB590-89D2-BE47-7B12-BE8F1BF7E056}"/>
              </a:ext>
            </a:extLst>
          </p:cNvPr>
          <p:cNvSpPr txBox="1"/>
          <p:nvPr/>
        </p:nvSpPr>
        <p:spPr>
          <a:xfrm>
            <a:off x="2555631" y="376535"/>
            <a:ext cx="9144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</a:pPr>
            <a:r>
              <a:rPr lang="hr-HR" altLang="sr-Latn-RS" sz="2400" b="1" dirty="0">
                <a:latin typeface="Franklin Gothic Medium" panose="020B0603020102020204" pitchFamily="34" charset="0"/>
                <a:ea typeface="ＭＳ Ｐゴシック" panose="020B0600070205080204" pitchFamily="34" charset="-128"/>
              </a:rPr>
              <a:t>I. izmjenama i dopunama proračuna Vukovarsko-srijemske županije za 2026. godinu proračun se povećava  za 2.301.363,65 eura</a:t>
            </a:r>
            <a:r>
              <a:rPr lang="hr-HR" altLang="sr-Latn-RS" sz="2400" b="1" dirty="0">
                <a:solidFill>
                  <a:srgbClr val="FFFF00"/>
                </a:solidFill>
                <a:latin typeface="Franklin Gothic Medium" panose="020B0603020102020204" pitchFamily="34" charset="0"/>
                <a:ea typeface="ＭＳ Ｐゴシック" panose="020B0600070205080204" pitchFamily="34" charset="-128"/>
              </a:rPr>
              <a:t> </a:t>
            </a:r>
            <a:r>
              <a:rPr lang="hr-HR" altLang="sr-Latn-RS" sz="2400" b="1" dirty="0">
                <a:latin typeface="Franklin Gothic Medium" panose="020B0603020102020204" pitchFamily="34" charset="0"/>
                <a:ea typeface="ＭＳ Ｐゴシック" panose="020B0600070205080204" pitchFamily="34" charset="-128"/>
              </a:rPr>
              <a:t>ili za 2,50 % u odnosu na plan .</a:t>
            </a:r>
          </a:p>
        </p:txBody>
      </p:sp>
      <p:graphicFrame>
        <p:nvGraphicFramePr>
          <p:cNvPr id="16" name="Grafikon 5">
            <a:extLst>
              <a:ext uri="{FF2B5EF4-FFF2-40B4-BE49-F238E27FC236}">
                <a16:creationId xmlns:a16="http://schemas.microsoft.com/office/drawing/2014/main" id="{E1A6B381-5E43-967C-FD7A-0C5D0ABA75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8100940"/>
              </p:ext>
            </p:extLst>
          </p:nvPr>
        </p:nvGraphicFramePr>
        <p:xfrm>
          <a:off x="2691285" y="1564263"/>
          <a:ext cx="8957546" cy="420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C68FF0-E020-BB92-C689-2B9BBCC46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CEB765-F820-D9E1-0970-8F30EDAD2C7B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rgbClr val="0066CC">
                  <a:tint val="66000"/>
                  <a:satMod val="160000"/>
                </a:srgb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ADB5A3-6657-8FA1-78C3-B6E97AEE3456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D3206666-C2A4-8047-6FD1-FB4A8749F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59975AAA-7350-6BA9-0FEA-72898DBE88F8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7FF39C1-56D9-2B62-571B-A9065A13A192}"/>
              </a:ext>
            </a:extLst>
          </p:cNvPr>
          <p:cNvSpPr txBox="1"/>
          <p:nvPr/>
        </p:nvSpPr>
        <p:spPr>
          <a:xfrm>
            <a:off x="2329579" y="271105"/>
            <a:ext cx="9454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/>
              <a:t>Ukupno povećanje proračuna u iznosu od  2.301.363,65</a:t>
            </a:r>
            <a:r>
              <a:rPr lang="hr-HR" sz="2400" b="1" dirty="0"/>
              <a:t> </a:t>
            </a:r>
            <a:r>
              <a:rPr lang="hr-HR" sz="2400" dirty="0"/>
              <a:t>eura se odnosi:</a:t>
            </a:r>
          </a:p>
          <a:p>
            <a:endParaRPr lang="hr-HR" sz="2400" dirty="0"/>
          </a:p>
        </p:txBody>
      </p:sp>
      <p:graphicFrame>
        <p:nvGraphicFramePr>
          <p:cNvPr id="6" name="Tablica 5">
            <a:extLst>
              <a:ext uri="{FF2B5EF4-FFF2-40B4-BE49-F238E27FC236}">
                <a16:creationId xmlns:a16="http://schemas.microsoft.com/office/drawing/2014/main" id="{FE9C431B-C3BC-CA1B-5D4C-E4C47D8EDE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834291"/>
              </p:ext>
            </p:extLst>
          </p:nvPr>
        </p:nvGraphicFramePr>
        <p:xfrm>
          <a:off x="2449646" y="865632"/>
          <a:ext cx="9059602" cy="5179025"/>
        </p:xfrm>
        <a:graphic>
          <a:graphicData uri="http://schemas.openxmlformats.org/drawingml/2006/table">
            <a:tbl>
              <a:tblPr firstRow="1" firstCol="1" bandRow="1"/>
              <a:tblGrid>
                <a:gridCol w="883863">
                  <a:extLst>
                    <a:ext uri="{9D8B030D-6E8A-4147-A177-3AD203B41FA5}">
                      <a16:colId xmlns:a16="http://schemas.microsoft.com/office/drawing/2014/main" val="715204509"/>
                    </a:ext>
                  </a:extLst>
                </a:gridCol>
                <a:gridCol w="3776508">
                  <a:extLst>
                    <a:ext uri="{9D8B030D-6E8A-4147-A177-3AD203B41FA5}">
                      <a16:colId xmlns:a16="http://schemas.microsoft.com/office/drawing/2014/main" val="4065797953"/>
                    </a:ext>
                  </a:extLst>
                </a:gridCol>
                <a:gridCol w="1727552">
                  <a:extLst>
                    <a:ext uri="{9D8B030D-6E8A-4147-A177-3AD203B41FA5}">
                      <a16:colId xmlns:a16="http://schemas.microsoft.com/office/drawing/2014/main" val="2955501842"/>
                    </a:ext>
                  </a:extLst>
                </a:gridCol>
                <a:gridCol w="1124917">
                  <a:extLst>
                    <a:ext uri="{9D8B030D-6E8A-4147-A177-3AD203B41FA5}">
                      <a16:colId xmlns:a16="http://schemas.microsoft.com/office/drawing/2014/main" val="2452447342"/>
                    </a:ext>
                  </a:extLst>
                </a:gridCol>
                <a:gridCol w="1546762">
                  <a:extLst>
                    <a:ext uri="{9D8B030D-6E8A-4147-A177-3AD203B41FA5}">
                      <a16:colId xmlns:a16="http://schemas.microsoft.com/office/drawing/2014/main" val="2801087366"/>
                    </a:ext>
                  </a:extLst>
                </a:gridCol>
              </a:tblGrid>
              <a:tr h="250426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STRUKTURA PRIHODA I PRIMITAKA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541890"/>
                  </a:ext>
                </a:extLst>
              </a:tr>
              <a:tr h="1896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4546" marR="6454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4546" marR="6454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4546" marR="6454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4546" marR="6454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hr-HR" sz="11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4546" marR="6454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0688737"/>
                  </a:ext>
                </a:extLst>
              </a:tr>
              <a:tr h="3438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Razred/ skupina</a:t>
                      </a:r>
                      <a:endParaRPr lang="hr-HR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Naziv prihoda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 2026.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Povećanje/ smanjenje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Novi plan 2026.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077119"/>
                  </a:ext>
                </a:extLst>
              </a:tr>
              <a:tr h="166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842625"/>
                  </a:ext>
                </a:extLst>
              </a:tr>
              <a:tr h="273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UKUPNO PRIHODI I PRIMICI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225.068.745,34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2.301.363,65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227.370.108,99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4157570"/>
                  </a:ext>
                </a:extLst>
              </a:tr>
              <a:tr h="273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Prihodi poslovanja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224.543.315,34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2.269.990,65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226.813.305,99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563951"/>
                  </a:ext>
                </a:extLst>
              </a:tr>
              <a:tr h="2169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Prihodi od poreza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17.832.470,00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163.925,05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17.996.395,05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989228"/>
                  </a:ext>
                </a:extLst>
              </a:tr>
              <a:tr h="414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Pomoći iz inozemstva i od subjekata unutar općeg proračuna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161.839.102,39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-1.334.517,81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160.504.584,58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4806229"/>
                  </a:ext>
                </a:extLst>
              </a:tr>
              <a:tr h="2169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Prihodi od imovine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2.049.810,59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239.005,82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2.288.816,41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238287"/>
                  </a:ext>
                </a:extLst>
              </a:tr>
              <a:tr h="34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Prihodi od upravnih i administrativnih pristojbi, pristojbi po posebnim propisima i naknada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4.974.531,46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20.700,00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4.995.231,46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625839"/>
                  </a:ext>
                </a:extLst>
              </a:tr>
              <a:tr h="414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Prihodi od prodaje proizvoda i robe te pruženih usluga, prihodi od donacija te povrati po protestiranim jamstvima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5.662.752,79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3.177.877,59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8.840.630,38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149268"/>
                  </a:ext>
                </a:extLst>
              </a:tr>
              <a:tr h="34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Prihodi iz nadležnog proračuna i od HZZO-a temeljem ugovornih obveza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31.988.949,11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31.988.949,11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1187273"/>
                  </a:ext>
                </a:extLst>
              </a:tr>
              <a:tr h="2169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Kazne, upravne mjere i ostali prihodi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195.699,00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3.000,00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198.699,00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652604"/>
                  </a:ext>
                </a:extLst>
              </a:tr>
              <a:tr h="2169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Prihodi od prodaje nefinancijske imovine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147.430,00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147.430,00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244733"/>
                  </a:ext>
                </a:extLst>
              </a:tr>
              <a:tr h="273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Prihodi od prodaje neproizvedene dugotrajne imovine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140.000,00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140.000,00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3874844"/>
                  </a:ext>
                </a:extLst>
              </a:tr>
              <a:tr h="273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Prihodi od prodaje proizvedene dugotrajne imovine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7.430,00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7.430,00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115512"/>
                  </a:ext>
                </a:extLst>
              </a:tr>
              <a:tr h="273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Primici od financijske imovine i zaduživanja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378.000,00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31.373,00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409.373,00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912676"/>
                  </a:ext>
                </a:extLst>
              </a:tr>
              <a:tr h="343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hr-HR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Primici od prodaje financijskih instrumenata - dionica i udjela u glavnici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378.000,00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31.373,00</a:t>
                      </a:r>
                      <a:endParaRPr lang="hr-H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hr-HR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409.373,00</a:t>
                      </a:r>
                      <a:endParaRPr lang="hr-H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46" marR="64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3565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9705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FE9-0B1E-DEA7-BA9F-E97F2241C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B5F6197-CC49-2435-70B4-C0C6F4F91761}"/>
              </a:ext>
            </a:extLst>
          </p:cNvPr>
          <p:cNvSpPr/>
          <p:nvPr/>
        </p:nvSpPr>
        <p:spPr>
          <a:xfrm>
            <a:off x="0" y="0"/>
            <a:ext cx="2011680" cy="6857999"/>
          </a:xfrm>
          <a:prstGeom prst="rect">
            <a:avLst/>
          </a:prstGeom>
          <a:gradFill flip="none" rotWithShape="1">
            <a:gsLst>
              <a:gs pos="0">
                <a:srgbClr val="0066CC">
                  <a:tint val="66000"/>
                  <a:satMod val="160000"/>
                </a:srgbClr>
              </a:gs>
              <a:gs pos="50000">
                <a:srgbClr val="0066CC">
                  <a:tint val="44500"/>
                  <a:satMod val="160000"/>
                </a:srgbClr>
              </a:gs>
              <a:gs pos="100000">
                <a:srgbClr val="0066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944AFF-08B0-0DF5-A246-4017E00EA1CB}"/>
              </a:ext>
            </a:extLst>
          </p:cNvPr>
          <p:cNvSpPr txBox="1"/>
          <p:nvPr/>
        </p:nvSpPr>
        <p:spPr>
          <a:xfrm>
            <a:off x="3702160" y="6309360"/>
            <a:ext cx="475720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646464"/>
                </a:solidFill>
              </a:defRPr>
            </a:pPr>
            <a:r>
              <a:rPr dirty="0" err="1"/>
              <a:t>Vukovarsko‑srijemska</a:t>
            </a:r>
            <a:r>
              <a:rPr dirty="0"/>
              <a:t> </a:t>
            </a:r>
            <a:r>
              <a:rPr dirty="0" err="1"/>
              <a:t>županija</a:t>
            </a:r>
            <a:r>
              <a:rPr dirty="0"/>
              <a:t> • </a:t>
            </a:r>
            <a:r>
              <a:rPr dirty="0" err="1"/>
              <a:t>Rebalans</a:t>
            </a:r>
            <a:r>
              <a:rPr dirty="0"/>
              <a:t> </a:t>
            </a:r>
            <a:r>
              <a:rPr dirty="0" err="1"/>
              <a:t>proračuna</a:t>
            </a:r>
            <a:r>
              <a:rPr dirty="0"/>
              <a:t> 202</a:t>
            </a:r>
            <a:r>
              <a:rPr lang="hr-HR" dirty="0"/>
              <a:t>6</a:t>
            </a:r>
            <a:r>
              <a:rPr dirty="0"/>
              <a:t> • www.vusz.hr</a:t>
            </a:r>
          </a:p>
        </p:txBody>
      </p:sp>
      <p:pic>
        <p:nvPicPr>
          <p:cNvPr id="5" name="Slika 4" descr="Slika na kojoj se prikazuje ukrasni isječci, jelen, sisavac, Crtić&#10;&#10;Sadržaj generiran uz AI možda nije točan.">
            <a:extLst>
              <a:ext uri="{FF2B5EF4-FFF2-40B4-BE49-F238E27FC236}">
                <a16:creationId xmlns:a16="http://schemas.microsoft.com/office/drawing/2014/main" id="{CA8F27E2-017C-86D8-EB0F-B8607A9D7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" y="67328"/>
            <a:ext cx="1589906" cy="205823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90C78B2B-B4BC-2502-7F52-1257D9594EB4}"/>
              </a:ext>
            </a:extLst>
          </p:cNvPr>
          <p:cNvSpPr txBox="1"/>
          <p:nvPr/>
        </p:nvSpPr>
        <p:spPr>
          <a:xfrm>
            <a:off x="528786" y="2336723"/>
            <a:ext cx="954107" cy="4449337"/>
          </a:xfrm>
          <a:prstGeom prst="rect">
            <a:avLst/>
          </a:prstGeom>
          <a:noFill/>
        </p:spPr>
        <p:txBody>
          <a:bodyPr vert="vert" wrap="square" rtlCol="0">
            <a:spAutoFit/>
            <a:scene3d>
              <a:camera prst="orthographicFront">
                <a:rot lat="21239449" lon="1187808" rev="0"/>
              </a:camera>
              <a:lightRig rig="threePt" dir="t"/>
            </a:scene3d>
          </a:bodyPr>
          <a:lstStyle/>
          <a:p>
            <a:pPr algn="ctr"/>
            <a:endParaRPr lang="hr-HR" sz="1600" spc="300" dirty="0"/>
          </a:p>
          <a:p>
            <a:pPr algn="ctr"/>
            <a:r>
              <a:rPr lang="hr-HR" sz="1600" spc="300" dirty="0"/>
              <a:t>VUKOVARSKO-SRIJEMSKA ŽUPANIJA</a:t>
            </a:r>
          </a:p>
          <a:p>
            <a:endParaRPr lang="hr-HR" dirty="0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5C6AD79F-B354-1398-CC78-5F4B51BC0C6B}"/>
              </a:ext>
            </a:extLst>
          </p:cNvPr>
          <p:cNvSpPr txBox="1">
            <a:spLocks noChangeArrowheads="1"/>
          </p:cNvSpPr>
          <p:nvPr/>
        </p:nvSpPr>
        <p:spPr>
          <a:xfrm>
            <a:off x="2648023" y="699589"/>
            <a:ext cx="8158163" cy="50006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hr-HR" sz="2800" b="1" dirty="0">
              <a:ea typeface="ＭＳ Ｐゴシック" charset="-128"/>
            </a:endParaRPr>
          </a:p>
        </p:txBody>
      </p:sp>
      <p:sp>
        <p:nvSpPr>
          <p:cNvPr id="18" name="Line 141">
            <a:extLst>
              <a:ext uri="{FF2B5EF4-FFF2-40B4-BE49-F238E27FC236}">
                <a16:creationId xmlns:a16="http://schemas.microsoft.com/office/drawing/2014/main" id="{E7926412-0AB7-2EA2-E40F-62F78B3B30D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04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9" name="Line 142">
            <a:extLst>
              <a:ext uri="{FF2B5EF4-FFF2-40B4-BE49-F238E27FC236}">
                <a16:creationId xmlns:a16="http://schemas.microsoft.com/office/drawing/2014/main" id="{2A245E9D-9204-1D76-FDB6-74B30BF534A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660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20" name="Line 148">
            <a:extLst>
              <a:ext uri="{FF2B5EF4-FFF2-40B4-BE49-F238E27FC236}">
                <a16:creationId xmlns:a16="http://schemas.microsoft.com/office/drawing/2014/main" id="{9A63E7A7-A28A-4DDD-6AB7-FC753A82DB7A}"/>
              </a:ext>
            </a:extLst>
          </p:cNvPr>
          <p:cNvSpPr>
            <a:spLocks noChangeShapeType="1"/>
          </p:cNvSpPr>
          <p:nvPr/>
        </p:nvSpPr>
        <p:spPr bwMode="auto">
          <a:xfrm>
            <a:off x="73660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21" name="Line 149">
            <a:extLst>
              <a:ext uri="{FF2B5EF4-FFF2-40B4-BE49-F238E27FC236}">
                <a16:creationId xmlns:a16="http://schemas.microsoft.com/office/drawing/2014/main" id="{B6208C97-5CEB-4334-DA19-2FB9549FE1CF}"/>
              </a:ext>
            </a:extLst>
          </p:cNvPr>
          <p:cNvSpPr>
            <a:spLocks noChangeShapeType="1"/>
          </p:cNvSpPr>
          <p:nvPr/>
        </p:nvSpPr>
        <p:spPr bwMode="auto">
          <a:xfrm>
            <a:off x="82677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22" name="Line 153">
            <a:extLst>
              <a:ext uri="{FF2B5EF4-FFF2-40B4-BE49-F238E27FC236}">
                <a16:creationId xmlns:a16="http://schemas.microsoft.com/office/drawing/2014/main" id="{5136C7AC-50DB-3C48-F06B-A12F0AD6D034}"/>
              </a:ext>
            </a:extLst>
          </p:cNvPr>
          <p:cNvSpPr>
            <a:spLocks noChangeShapeType="1"/>
          </p:cNvSpPr>
          <p:nvPr/>
        </p:nvSpPr>
        <p:spPr bwMode="auto">
          <a:xfrm>
            <a:off x="82677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23" name="Line 154">
            <a:extLst>
              <a:ext uri="{FF2B5EF4-FFF2-40B4-BE49-F238E27FC236}">
                <a16:creationId xmlns:a16="http://schemas.microsoft.com/office/drawing/2014/main" id="{C1DCE8E2-5D31-71FD-97D0-1C1EF04709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267773" y="4512764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r-HR"/>
          </a:p>
        </p:txBody>
      </p:sp>
      <p:graphicFrame>
        <p:nvGraphicFramePr>
          <p:cNvPr id="6" name="Tablica 5">
            <a:extLst>
              <a:ext uri="{FF2B5EF4-FFF2-40B4-BE49-F238E27FC236}">
                <a16:creationId xmlns:a16="http://schemas.microsoft.com/office/drawing/2014/main" id="{C8AFB421-C59A-BF65-841A-9F76FA5B9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318962"/>
              </p:ext>
            </p:extLst>
          </p:nvPr>
        </p:nvGraphicFramePr>
        <p:xfrm>
          <a:off x="2540466" y="973013"/>
          <a:ext cx="8912753" cy="174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5822">
                  <a:extLst>
                    <a:ext uri="{9D8B030D-6E8A-4147-A177-3AD203B41FA5}">
                      <a16:colId xmlns:a16="http://schemas.microsoft.com/office/drawing/2014/main" val="1302725992"/>
                    </a:ext>
                  </a:extLst>
                </a:gridCol>
                <a:gridCol w="1758031">
                  <a:extLst>
                    <a:ext uri="{9D8B030D-6E8A-4147-A177-3AD203B41FA5}">
                      <a16:colId xmlns:a16="http://schemas.microsoft.com/office/drawing/2014/main" val="4225563465"/>
                    </a:ext>
                  </a:extLst>
                </a:gridCol>
                <a:gridCol w="2254450">
                  <a:extLst>
                    <a:ext uri="{9D8B030D-6E8A-4147-A177-3AD203B41FA5}">
                      <a16:colId xmlns:a16="http://schemas.microsoft.com/office/drawing/2014/main" val="3230195673"/>
                    </a:ext>
                  </a:extLst>
                </a:gridCol>
                <a:gridCol w="2254450">
                  <a:extLst>
                    <a:ext uri="{9D8B030D-6E8A-4147-A177-3AD203B41FA5}">
                      <a16:colId xmlns:a16="http://schemas.microsoft.com/office/drawing/2014/main" val="4147510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/>
                        <a:t>POVEĆANJE/</a:t>
                      </a:r>
                    </a:p>
                    <a:p>
                      <a:pPr algn="ctr"/>
                      <a:r>
                        <a:rPr lang="hr-HR" dirty="0"/>
                        <a:t>SMANJENJE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/>
                        <a:t>I REBALANS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2453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/>
                        <a:t>VSŽ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/>
                        <a:t>92.089.617,35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/>
                        <a:t>2.301.363,65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/>
                        <a:t>94.390.981,00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8109734"/>
                  </a:ext>
                </a:extLst>
              </a:tr>
              <a:tr h="157948">
                <a:tc>
                  <a:txBody>
                    <a:bodyPr/>
                    <a:lstStyle/>
                    <a:p>
                      <a:r>
                        <a:rPr lang="hr-HR" dirty="0"/>
                        <a:t>PRORAČUNSKI KORISNICI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/>
                        <a:t>138.461.055,07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/>
                        <a:t>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/>
                        <a:t>138.461.055,07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666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/>
                        <a:t>UKUPNO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/>
                        <a:t>230.550.672,42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/>
                        <a:t>2.301.363,65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/>
                        <a:t>232.852.036,07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5490772"/>
                  </a:ext>
                </a:extLst>
              </a:tr>
            </a:tbl>
          </a:graphicData>
        </a:graphic>
      </p:graphicFrame>
      <p:sp>
        <p:nvSpPr>
          <p:cNvPr id="11" name="TekstniOkvir 10">
            <a:extLst>
              <a:ext uri="{FF2B5EF4-FFF2-40B4-BE49-F238E27FC236}">
                <a16:creationId xmlns:a16="http://schemas.microsoft.com/office/drawing/2014/main" id="{1C4E540B-59E9-0C37-FB2D-F7A1F73B07E9}"/>
              </a:ext>
            </a:extLst>
          </p:cNvPr>
          <p:cNvSpPr txBox="1"/>
          <p:nvPr/>
        </p:nvSpPr>
        <p:spPr>
          <a:xfrm>
            <a:off x="5001863" y="423484"/>
            <a:ext cx="3895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dirty="0"/>
              <a:t>RASHODI I IZDACI </a:t>
            </a:r>
          </a:p>
        </p:txBody>
      </p:sp>
      <p:graphicFrame>
        <p:nvGraphicFramePr>
          <p:cNvPr id="14" name="Grafikon 13">
            <a:extLst>
              <a:ext uri="{FF2B5EF4-FFF2-40B4-BE49-F238E27FC236}">
                <a16:creationId xmlns:a16="http://schemas.microsoft.com/office/drawing/2014/main" id="{99821971-7460-D40B-CEE3-28146D5639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9220471"/>
              </p:ext>
            </p:extLst>
          </p:nvPr>
        </p:nvGraphicFramePr>
        <p:xfrm>
          <a:off x="2266146" y="2907941"/>
          <a:ext cx="9113878" cy="3401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6934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2411</TotalTime>
  <Words>1627</Words>
  <Application>Microsoft Office PowerPoint</Application>
  <PresentationFormat>Prilagođeno</PresentationFormat>
  <Paragraphs>395</Paragraphs>
  <Slides>17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5" baseType="lpstr">
      <vt:lpstr>ＭＳ Ｐゴシック</vt:lpstr>
      <vt:lpstr>Aptos</vt:lpstr>
      <vt:lpstr>Arial</vt:lpstr>
      <vt:lpstr>Calibri</vt:lpstr>
      <vt:lpstr>Franklin Gothic Medium</vt:lpstr>
      <vt:lpstr>Times New Roman</vt:lpstr>
      <vt:lpstr>Wingdings</vt:lpstr>
      <vt:lpstr>Office Theme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 ZNAČAJNIJE IZMJENE U PRORAČUNU VSŽ</vt:lpstr>
      <vt:lpstr> ZNAČAJNIJE IZMJENE U PRORAČUNU VSŽ</vt:lpstr>
      <vt:lpstr> ZNAČAJNIJE IZMJENE U PRORAČUNU VSŽ</vt:lpstr>
      <vt:lpstr> ZNAČAJNIJE IZMJENE U PRORAČUNU VSŽ</vt:lpstr>
      <vt:lpstr> ZNAČAJNIJE IZMJENE U PRORAČUNU VSŽ</vt:lpstr>
      <vt:lpstr>HVALA NA PAŽNJI  Vinkovci  7. travnja 2026. godine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Jasna Kovačević</dc:creator>
  <cp:keywords/>
  <dc:description>generated using python-pptx</dc:description>
  <cp:lastModifiedBy>Jasna Kovačević</cp:lastModifiedBy>
  <cp:revision>87</cp:revision>
  <cp:lastPrinted>2026-04-07T07:33:22Z</cp:lastPrinted>
  <dcterms:created xsi:type="dcterms:W3CDTF">2013-01-27T09:14:16Z</dcterms:created>
  <dcterms:modified xsi:type="dcterms:W3CDTF">2026-04-13T07:12:58Z</dcterms:modified>
  <cp:category/>
</cp:coreProperties>
</file>